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86" r:id="rId3"/>
    <p:sldId id="503" r:id="rId4"/>
    <p:sldId id="487" r:id="rId5"/>
    <p:sldId id="488" r:id="rId6"/>
    <p:sldId id="504" r:id="rId7"/>
    <p:sldId id="489" r:id="rId8"/>
    <p:sldId id="490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494" r:id="rId18"/>
    <p:sldId id="491" r:id="rId19"/>
    <p:sldId id="492" r:id="rId20"/>
    <p:sldId id="493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90" d="100"/>
          <a:sy n="90" d="100"/>
        </p:scale>
        <p:origin x="-72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7219B9E-28A8-4679-AC55-790113F05CA0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sz="120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2AD89B2-0152-4DA6-9671-E33C032F9CA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EBC6B2C-9883-4A77-AEA3-718F0308E6D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en-US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35E778D-E5DC-4DBA-A7A2-A33FCDAB90A8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A88D265-4527-481D-90A8-8E628581B50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A88D265-4527-481D-90A8-8E628581B50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912FC22-E896-488A-B1EA-B91BF01AE62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1A64CA2-BD1C-46D5-9D6E-907098A7998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6.txt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10.txt" TargetMode="Externa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7.txt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8.txt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hyperlink" Target="http://www.keesvanoverveld.com/Accel/accel.htm?script=~0LDB0_4.tx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hyperlink" Target="http://www.keesvanoverveld.com/Accel/accel.htm?script=~0LDB0_4.tx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esvanoverveld.com/Accel/accel.htm" TargetMode="Externa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www.keesvanoverveld.com/Accel/accel.htm?script=~0LDB0_5.txt" TargetMode="External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1.txt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P.6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867">
        <p:fade/>
      </p:transition>
    </mc:Choice>
    <mc:Fallback xmlns="">
      <p:transition xmlns:p14="http://schemas.microsoft.com/office/powerpoint/2010/main" spd="med" advTm="238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Courier New" pitchFamily="49" charset="0"/>
              </a:rPr>
              <a:t>gr=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locations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-concept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edges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appearence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83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locations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y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-concept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simples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case,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descartes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x-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y-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806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locations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x:[mode:'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']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-concept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ordinary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y=f(x), x ranges over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entire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area.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achieved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x:[mode:'intp']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literally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means: '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interpolate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over the default range'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area)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425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locations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y:[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]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-concept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ordinary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y=f(x), y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 want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plot. In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simplest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case,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as 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on 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endless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strip of paper.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take 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 the time. Descartes does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shifting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y:[mode:'shift', 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: ...]</a:t>
            </a:r>
            <a:endParaRPr lang="nl-NL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6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-concept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edges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appearance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77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uiExpand="1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[thickness:2,col_r:255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-concept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plotted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edges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appearance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occurring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are the 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nl-NL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case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thickness</a:t>
            </a:r>
            <a:r>
              <a:rPr lang="nl-NL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2. For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set the red component (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col_r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green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blue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default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7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Descartes has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endless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more options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visuals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3D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lighting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camera control,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labels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more. </a:t>
            </a:r>
          </a:p>
          <a:p>
            <a:pPr marL="0" indent="0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these features in your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consult the ACCEL manual (start reading at the term '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descartes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'),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example scripts in the demo-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sequel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form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explained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245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2398092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gr1,gr2])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s=50+25*sin(t/10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)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itchFamily="49" charset="0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:[thickness:2,col_r:255]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gr2=[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value:    50+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</a:rPr>
              <a:t>s-s{1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}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]],edges:[thickness:2,col_b:255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t=t{1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}+1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94400" y="3677419"/>
            <a:ext cx="88420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sin-function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time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1/10 per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s-s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{1}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time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Differentiation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602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0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8698080" cy="2398092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([gr1,gr2])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'],y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:[mode:'shift',value: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50+10*rate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:[thickness:2,col_r:if(rate&gt;0,0,255),col_g:if(rate&gt;0,255,0)]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gr2=[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'],y:[mode:'shift',value: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50+supply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:[thickness:2,col_b:255]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rate=slider(0,-0.5,0.5)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supply=supply{1}+rate 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94400" y="3971024"/>
            <a:ext cx="8949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user-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water,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bucket. </a:t>
            </a: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&gt;0: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&lt;0: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leaking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out.</a:t>
            </a: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supply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supply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{1} +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rate</a:t>
            </a:r>
            <a:endParaRPr lang="nl-N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-statement serves </a:t>
            </a:r>
            <a:r>
              <a:rPr lang="nl-NL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gr1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differently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l-NL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dependence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rate</a:t>
            </a:r>
            <a:r>
              <a:rPr lang="nl-N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538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9677">
        <p:fade/>
      </p:transition>
    </mc:Choice>
    <mc:Fallback xmlns="">
      <p:transition xmlns:p14="http://schemas.microsoft.com/office/powerpoint/2010/main" spd="med" advTm="1496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9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936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8949600" cy="2795637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([gr2,gr1])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gr1=[locations:[x:[mode:'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'],y:[mode:'shift',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value: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]],edges:[thickness:2,col_r:255]]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gr2=[locations:[x:[mode:'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'],y:[mode:'shift',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value: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</a:rPr>
              <a:t>ds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]],edges:[thickness:2,col_b:255]]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s=slider(50,0,100)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ds=(1-damp)*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s+damp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*ds{1}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damp=slider(0.5,0.01,0.99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81786" y="3984034"/>
            <a:ext cx="896221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user.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damp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user) is (close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zero, 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ds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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damp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close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 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ds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 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ds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{1}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, in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other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words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: 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ds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hardly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changes. </a:t>
            </a:r>
          </a:p>
          <a:p>
            <a:pPr marL="0" indent="0" eaLnBrk="1" hangingPunct="1">
              <a:buFontTx/>
              <a:buNone/>
            </a:pP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Play with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damp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to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see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ds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vary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between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an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accurate copy of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and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an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almost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constant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signal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.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What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would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happen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if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damp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&lt;0 or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/>
              </a:rPr>
              <a:t>damp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&gt;1? Experiment! 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Damping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66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9879">
        <p:fade/>
      </p:transition>
    </mc:Choice>
    <mc:Fallback xmlns="">
      <p:transition xmlns:p14="http://schemas.microsoft.com/office/powerpoint/2010/main" spd="med" advTm="2098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Dynamic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time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(ACCEL demo’s)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Contents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 in ACCEL</a:t>
            </a: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plotting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graphs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descartes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differentiation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integration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damping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delay</a:t>
            </a:r>
          </a:p>
          <a:p>
            <a:pPr marL="0" indent="0" eaLnBrk="1" hangingPunct="1">
              <a:buFont typeface="Arial" charset="0"/>
              <a:buChar char="•"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738">
        <p:fade/>
      </p:transition>
    </mc:Choice>
    <mc:Fallback xmlns="">
      <p:transition xmlns:p14="http://schemas.microsoft.com/office/powerpoint/2010/main" spd="med" advTm="227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984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8842096" cy="2795637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([gr1,gr2])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gr1=[locations:[x:[mode:'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'],y:[mode:'shift',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value: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]],edges:[thickness:2,col_r:255]]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gr2=[locations:[x:[mode:'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mode:'shift',value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: </a:t>
            </a:r>
            <a:r>
              <a:rPr lang="en-US" sz="2000" b="1" dirty="0" smtClean="0">
                <a:solidFill>
                  <a:srgbClr val="FFC000"/>
                </a:solidFill>
                <a:latin typeface="Courier New" pitchFamily="49" charset="0"/>
              </a:rPr>
              <a:t>s{delay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]],edges:[thickness:2,col_b:255]]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s=slider(50,0,100)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ds=s{delay}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delay=slider(1,1,100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194400" y="3984034"/>
            <a:ext cx="7882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control of the user</a:t>
            </a:r>
          </a:p>
          <a:p>
            <a:pPr marL="0" indent="0" eaLnBrk="1" hangingPunct="1">
              <a:buFontTx/>
              <a:buNone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delay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earlier</a:t>
            </a:r>
            <a:r>
              <a:rPr lang="nl-N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228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9713">
        <p:fade/>
      </p:transition>
    </mc:Choice>
    <mc:Fallback xmlns="">
      <p:transition xmlns:p14="http://schemas.microsoft.com/office/powerpoint/2010/main" spd="med" advTm="89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Dynamic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time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(ACCEL demo’s)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Contents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 in ACCEL</a:t>
            </a:r>
          </a:p>
          <a:p>
            <a:pPr marL="0" indent="0" eaLnBrk="1" hangingPunct="1"/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plotting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graphs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descartes</a:t>
            </a:r>
            <a:endParaRPr lang="nl-NL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differentiation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integration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damping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delay</a:t>
            </a:r>
          </a:p>
          <a:p>
            <a:pPr marL="0" indent="0" eaLnBrk="1" hangingPunct="1">
              <a:buFont typeface="Arial" charset="0"/>
              <a:buChar char="•"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e toelichting 1"/>
          <p:cNvSpPr/>
          <p:nvPr/>
        </p:nvSpPr>
        <p:spPr>
          <a:xfrm>
            <a:off x="4427984" y="1635646"/>
            <a:ext cx="3960440" cy="3096344"/>
          </a:xfrm>
          <a:prstGeom prst="wedgeEllipseCallout">
            <a:avLst>
              <a:gd name="adj1" fmla="val -62446"/>
              <a:gd name="adj2" fmla="val 4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section</a:t>
            </a:r>
            <a:r>
              <a:rPr lang="nl-NL" dirty="0" smtClean="0"/>
              <a:t> does not </a:t>
            </a:r>
            <a:r>
              <a:rPr lang="nl-NL" dirty="0" err="1" smtClean="0"/>
              <a:t>appear</a:t>
            </a:r>
            <a:r>
              <a:rPr lang="nl-NL" dirty="0" smtClean="0"/>
              <a:t> in the voice-over </a:t>
            </a:r>
            <a:r>
              <a:rPr lang="nl-NL" dirty="0" err="1" smtClean="0"/>
              <a:t>version</a:t>
            </a:r>
            <a:r>
              <a:rPr lang="nl-NL" dirty="0" smtClean="0"/>
              <a:t> of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presentation</a:t>
            </a:r>
            <a:r>
              <a:rPr lang="nl-NL" dirty="0" smtClean="0"/>
              <a:t>.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Descartes is the new </a:t>
            </a:r>
            <a:r>
              <a:rPr lang="nl-NL" dirty="0" err="1" smtClean="0"/>
              <a:t>plotting</a:t>
            </a:r>
            <a:r>
              <a:rPr lang="nl-NL" dirty="0" smtClean="0"/>
              <a:t> system in ACCEL; </a:t>
            </a:r>
            <a:r>
              <a:rPr lang="nl-NL" dirty="0" err="1" smtClean="0"/>
              <a:t>to</a:t>
            </a:r>
            <a:r>
              <a:rPr lang="nl-NL" dirty="0" smtClean="0"/>
              <a:t> get a </a:t>
            </a:r>
            <a:r>
              <a:rPr lang="nl-NL" dirty="0" err="1" smtClean="0"/>
              <a:t>simple</a:t>
            </a:r>
            <a:r>
              <a:rPr lang="nl-NL" dirty="0" smtClean="0"/>
              <a:t> </a:t>
            </a:r>
            <a:r>
              <a:rPr lang="nl-NL" dirty="0" err="1" smtClean="0"/>
              <a:t>introduction</a:t>
            </a:r>
            <a:r>
              <a:rPr lang="nl-NL" dirty="0" smtClean="0"/>
              <a:t> in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descartes</a:t>
            </a:r>
            <a:r>
              <a:rPr lang="nl-NL" dirty="0" smtClean="0"/>
              <a:t>, consult slides 7 – 15.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3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738">
        <p:fade/>
      </p:transition>
    </mc:Choice>
    <mc:Fallback xmlns="">
      <p:transition xmlns:p14="http://schemas.microsoft.com/office/powerpoint/2010/main" spd="med" advTm="227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3" name="AutoShape 7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94400" y="914400"/>
            <a:ext cx="70104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Remember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current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f 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Simplest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current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+ 1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Start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conditions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ACCEL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initializes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0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vak 1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in ACCEL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45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6183">
        <p:fade/>
      </p:transition>
    </mc:Choice>
    <mc:Fallback xmlns="">
      <p:transition xmlns:p14="http://schemas.microsoft.com/office/powerpoint/2010/main" spd="med" advTm="1161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3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666849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p=t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t=t{1}+1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94400" y="2743201"/>
            <a:ext cx="70866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{1}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access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previous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t{1} is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during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previous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evaluation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{n}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access n-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previous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n&gt;0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initializes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after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script</a:t>
            </a:r>
          </a:p>
        </p:txBody>
      </p:sp>
      <p:sp>
        <p:nvSpPr>
          <p:cNvPr id="10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in ACCEL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50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2917">
        <p:fade/>
      </p:transition>
    </mc:Choice>
    <mc:Fallback xmlns="">
      <p:transition xmlns:p14="http://schemas.microsoft.com/office/powerpoint/2010/main" spd="med" advTm="192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3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666849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p=t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t=t{1}+1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in ACCEL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94400" y="2743201"/>
            <a:ext cx="869808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p{1} does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exist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(i.e.,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during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first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execution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script –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historic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the default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p=0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obtained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case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another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form p{delay | start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},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instance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p{1 | 5}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make p start with 5 in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stead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0.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25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2917">
        <p:fade/>
      </p:transition>
    </mc:Choice>
    <mc:Fallback xmlns="">
      <p:transition xmlns:p14="http://schemas.microsoft.com/office/powerpoint/2010/main" spd="med" advTm="192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064394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p=k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k=if(t&gt;0,k{1}+5,0) 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>
                <a:solidFill>
                  <a:schemeClr val="bg1"/>
                </a:solidFill>
                <a:latin typeface="Courier New" pitchFamily="49" charset="0"/>
              </a:rPr>
              <a:t>t=t{1}+1 </a:t>
            </a:r>
            <a:endParaRPr lang="nl-NL" sz="2000" b="1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94400" y="1986394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forced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re-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initialize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after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steps:</a:t>
            </a:r>
          </a:p>
        </p:txBody>
      </p:sp>
      <p:graphicFrame>
        <p:nvGraphicFramePr>
          <p:cNvPr id="1228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482065"/>
              </p:ext>
            </p:extLst>
          </p:nvPr>
        </p:nvGraphicFramePr>
        <p:xfrm>
          <a:off x="179512" y="2355726"/>
          <a:ext cx="3369488" cy="139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Picture Publisher Image" r:id="rId6" imgW="3990975" imgH="3076575" progId="">
                  <p:embed/>
                </p:oleObj>
              </mc:Choice>
              <mc:Fallback>
                <p:oleObj name="Picture Publisher Image" r:id="rId6" imgW="3990975" imgH="3076575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8174"/>
                      <a:stretch>
                        <a:fillRect/>
                      </a:stretch>
                    </p:blipFill>
                    <p:spPr bwMode="auto">
                      <a:xfrm>
                        <a:off x="179512" y="2355726"/>
                        <a:ext cx="3369488" cy="139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2195736" y="2836912"/>
            <a:ext cx="1066800" cy="742950"/>
          </a:xfrm>
          <a:prstGeom prst="ellipse">
            <a:avLst/>
          </a:prstGeom>
          <a:noFill/>
          <a:ln w="666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2" name="AutoShape 7">
            <a:hlinkClick r:id="rId8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9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vak 1"/>
          <p:cNvSpPr txBox="1"/>
          <p:nvPr/>
        </p:nvSpPr>
        <p:spPr>
          <a:xfrm>
            <a:off x="3635896" y="2523549"/>
            <a:ext cx="3856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script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want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re-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initialize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 re-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initialization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79512" y="3714586"/>
            <a:ext cx="7086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Have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above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script running,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increase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decrease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yellow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oval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five, e.g.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re-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initializing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after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10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evaluations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10 x 5 = 50.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07504" y="19440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in ACCEL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4639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279">
        <p:fade/>
      </p:transition>
    </mc:Choice>
    <mc:Fallback xmlns="">
      <p:transition xmlns:p14="http://schemas.microsoft.com/office/powerpoint/2010/main" spd="med" advTm="3462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9" grpId="0"/>
      <p:bldP spid="122891" grpId="0" animBg="1"/>
      <p:bldP spid="2" grpId="0" uiExpand="1" build="p" bldLvl="5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rgbClr val="FFC000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rgbClr val="FFC000"/>
                </a:solidFill>
                <a:latin typeface="Courier New" pitchFamily="49" charset="0"/>
              </a:rPr>
              <a:t>([gr])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s=slider(50,0,100)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94400" y="2564780"/>
            <a:ext cx="884209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itchFamily="49" charset="0"/>
              </a:rPr>
              <a:t>descartes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([gr1,gr2,gr3,...])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plot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arbitrary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case gr1, gr2, gr3,  ... 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simplest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case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we have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single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gr.</a:t>
            </a: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the argument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descartes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array: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gr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4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914400"/>
            <a:ext cx="7882800" cy="1333698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([gr])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Courier New" pitchFamily="49" charset="0"/>
              </a:rPr>
              <a:t>s=slider(50,0,100)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gr=[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'],y:[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mode:'shift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',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value:s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]], edges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:[thickness:2,col_r:255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01904" y="2564779"/>
            <a:ext cx="884209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plot 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we must first have 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dynamical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over time.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s=slider(50,0,100)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, the user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varying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of 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107504" y="1944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descartes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59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49">
        <p:fade/>
      </p:transition>
    </mc:Choice>
    <mc:Fallback xmlns="">
      <p:transition xmlns:p14="http://schemas.microsoft.com/office/powerpoint/2010/main" spd="med" advTm="1094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9|2|5.5|1|1.3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9.3|4.8|3.7|8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2.2|6.6|8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1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9|2|5.5|1|1.3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3.4|7|3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92.3|4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92.3|4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8.5|104.7|6|151.9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4|3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1595</Words>
  <Application>Microsoft Office PowerPoint</Application>
  <PresentationFormat>Diavoorstelling (16:9)</PresentationFormat>
  <Paragraphs>224</Paragraphs>
  <Slides>20</Slides>
  <Notes>20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2" baseType="lpstr">
      <vt:lpstr>Office Theme</vt:lpstr>
      <vt:lpstr>Picture Publisher Image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416</cp:revision>
  <dcterms:created xsi:type="dcterms:W3CDTF">2013-05-16T11:19:57Z</dcterms:created>
  <dcterms:modified xsi:type="dcterms:W3CDTF">2014-06-19T12:26:24Z</dcterms:modified>
</cp:coreProperties>
</file>